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3"/>
    <p:sldId id="262" r:id="rId4"/>
    <p:sldId id="263" r:id="rId5"/>
    <p:sldId id="277" r:id="rId6"/>
    <p:sldId id="279" r:id="rId7"/>
    <p:sldId id="257" r:id="rId8"/>
    <p:sldId id="258" r:id="rId9"/>
    <p:sldId id="297" r:id="rId10"/>
    <p:sldId id="298" r:id="rId11"/>
    <p:sldId id="299" r:id="rId12"/>
    <p:sldId id="300" r:id="rId13"/>
    <p:sldId id="294" r:id="rId14"/>
    <p:sldId id="301" r:id="rId15"/>
    <p:sldId id="302" r:id="rId16"/>
    <p:sldId id="303" r:id="rId17"/>
    <p:sldId id="304" r:id="rId18"/>
    <p:sldId id="305" r:id="rId19"/>
    <p:sldId id="306" r:id="rId20"/>
    <p:sldId id="292" r:id="rId21"/>
    <p:sldId id="273" r:id="rId22"/>
  </p:sldIdLst>
  <p:sldSz cx="12192000" cy="6858000"/>
  <p:notesSz cx="6858000" cy="9144000"/>
  <p:embeddedFontLst>
    <p:embeddedFont>
      <p:font typeface="汉仪雅酷黑 45W" panose="020B0404020202020204" pitchFamily="34" charset="-122"/>
      <p:regular r:id="rId28"/>
    </p:embeddedFont>
    <p:embeddedFont>
      <p:font typeface="思源黑体 CN Medium" panose="020B0600000000000000" charset="-122"/>
      <p:regular r:id="rId29"/>
    </p:embeddedFont>
    <p:embeddedFont>
      <p:font typeface="思源黑体 CN Bold" panose="020B0800000000000000" charset="-122"/>
      <p:bold r:id="rId30"/>
    </p:embeddedFont>
    <p:embeddedFont>
      <p:font typeface="思源黑体 CN Regular" panose="020B0500000000000000" charset="-122"/>
      <p:regular r:id="rId31"/>
    </p:embeddedFont>
    <p:embeddedFont>
      <p:font typeface="思源黑体 CN Normal" panose="020B0400000000000000" charset="-122"/>
      <p:regular r:id="rId32"/>
    </p:embeddedFont>
    <p:embeddedFont>
      <p:font typeface="思源宋体 CN Heavy" panose="02020900000000000000" charset="-122"/>
      <p:bold r:id="rId33"/>
    </p:embeddedFont>
    <p:embeddedFont>
      <p:font typeface="等线" panose="02010600030101010101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70.xml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tags" Target="../tags/tag89.xml"/><Relationship Id="rId6" Type="http://schemas.openxmlformats.org/officeDocument/2006/relationships/image" Target="../media/image10.png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95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tags" Target="../tags/tag117.xml"/><Relationship Id="rId6" Type="http://schemas.openxmlformats.org/officeDocument/2006/relationships/image" Target="../media/image12.png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image" Target="../media/image15.png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1" Type="http://schemas.openxmlformats.org/officeDocument/2006/relationships/tags" Target="../tags/tag12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66.xml"/><Relationship Id="rId22" Type="http://schemas.openxmlformats.org/officeDocument/2006/relationships/tags" Target="../tags/tag165.xml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image" Target="../media/image2.png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../media/image4.png"/><Relationship Id="rId6" Type="http://schemas.openxmlformats.org/officeDocument/2006/relationships/tags" Target="../tags/tag9.xml"/><Relationship Id="rId5" Type="http://schemas.openxmlformats.org/officeDocument/2006/relationships/image" Target="../media/image1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image" Target="../media/image5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53.xml"/><Relationship Id="rId27" Type="http://schemas.openxmlformats.org/officeDocument/2006/relationships/tags" Target="../tags/tag52.xml"/><Relationship Id="rId26" Type="http://schemas.openxmlformats.org/officeDocument/2006/relationships/tags" Target="../tags/tag51.xml"/><Relationship Id="rId25" Type="http://schemas.openxmlformats.org/officeDocument/2006/relationships/tags" Target="../tags/tag50.xml"/><Relationship Id="rId24" Type="http://schemas.openxmlformats.org/officeDocument/2006/relationships/tags" Target="../tags/tag49.xml"/><Relationship Id="rId23" Type="http://schemas.openxmlformats.org/officeDocument/2006/relationships/tags" Target="../tags/tag48.xml"/><Relationship Id="rId22" Type="http://schemas.openxmlformats.org/officeDocument/2006/relationships/tags" Target="../tags/tag47.xml"/><Relationship Id="rId21" Type="http://schemas.openxmlformats.org/officeDocument/2006/relationships/tags" Target="../tags/tag46.xml"/><Relationship Id="rId20" Type="http://schemas.openxmlformats.org/officeDocument/2006/relationships/tags" Target="../tags/tag45.xml"/><Relationship Id="rId2" Type="http://schemas.openxmlformats.org/officeDocument/2006/relationships/tags" Target="../tags/tag27.xml"/><Relationship Id="rId19" Type="http://schemas.openxmlformats.org/officeDocument/2006/relationships/tags" Target="../tags/tag44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55.xml"/><Relationship Id="rId19" Type="http://schemas.openxmlformats.org/officeDocument/2006/relationships/tags" Target="../tags/tag7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8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image" Target="../media/image9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</a:t>
            </a:r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十七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Shopee平台订单发货流程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45389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单个发货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641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1【安排出货（Arrange Shipment）】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【我将安排寄货（I Will Arrange Drop-of）】点击【确定（Confirm）】完成发货。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【我将安排取货（I Will Arrange Pickup）】点击【确定（Confirm）】物流将到卖家收件地址取货，完成发货。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6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41880" y="3180715"/>
            <a:ext cx="2867660" cy="226504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3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06895" y="3180715"/>
            <a:ext cx="2867660" cy="225933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45389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单个发货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641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1【安排出货（Arrange Shipment）】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9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在寄出包裹之前，打印一份A6尺寸的运送标签。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9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将商品按打包要求进行打包，将运送标签贴在包裹，并确保条形码清晰可见。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9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将商品寄往相应的仓库（或等待物流上门取件），仓库收到商品后扫描面单，商品状态会由待出货变为运送中。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批次出货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Mass Ship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4747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批次出货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641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1【批次出货（Mass Ship）】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单击【物流（Shipment）】，点击 【批次出货（Mass Ship）】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在【依照物流方式筛选订单（Filter orders by）】处选择适当的shopee支援物流。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927850" y="3227070"/>
            <a:ext cx="3794125" cy="179705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54472"/>
          <a:stretch>
            <a:fillRect/>
          </a:stretch>
        </p:blipFill>
        <p:spPr>
          <a:xfrm>
            <a:off x="1651000" y="3686810"/>
            <a:ext cx="3794125" cy="80391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4747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批次出货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641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1【批次出货（Mass Ship）】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charset="-122"/>
                <a:cs typeface="思源黑体 CN Medium" panose="020B0600000000000000" charset="-122"/>
              </a:rPr>
              <a:t>选择需要批次出货的订单。单击【批量安排取货（Mass Arrange Pickup）】【批量安排寄货（Mass Arrange Drop-off）】出货选择的商品。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3569335" y="2869248"/>
            <a:ext cx="5266690" cy="245681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1511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批次出货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42607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【批量安排取货（Mass Arrange Pickup）】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charset="-122"/>
                <a:cs typeface="思源黑体 CN Medium" panose="020B0600000000000000" charset="-122"/>
              </a:rPr>
              <a:t>选择需要批次出货的订单。单击【批量安排取货（Mass Arrange Pickup）】【批量安排寄货（Mass Arrange Drop-off）】出货选择的商品。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3569335" y="2869248"/>
            <a:ext cx="5266690" cy="245681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1511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批次出货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42607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【批量安排取货（Mass Arrange Pickup）】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charset="-122"/>
                <a:cs typeface="思源黑体 CN Medium" panose="020B0600000000000000" charset="-122"/>
              </a:rPr>
              <a:t>点击【批量安排取货（Mass Arrange Pickup）】，为所选订单安排取货日期，提供取货地址，单击【确定（Confirm）】完成批量取货。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41970"/>
          <a:stretch>
            <a:fillRect/>
          </a:stretch>
        </p:blipFill>
        <p:spPr>
          <a:xfrm>
            <a:off x="6391910" y="2882583"/>
            <a:ext cx="2160270" cy="237299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7"/>
            </p:custDataLst>
          </p:nvPr>
        </p:nvSpPr>
        <p:spPr>
          <a:xfrm>
            <a:off x="1548130" y="3394710"/>
            <a:ext cx="4036695" cy="1300480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1687830" y="3398520"/>
            <a:ext cx="3757295" cy="852805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有些区域及卖家无法使用批量安排取货，卖家必须在可使用批量安排取货的站点，且必须有平均每日至少10笔已付费订单，才能享有使用Shopee支援物流的取货服务。取货服务也将取决于物流公司的区域覆盖范围。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5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52180" y="2882583"/>
            <a:ext cx="2683510" cy="239585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22795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批次出货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42607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【批量安排寄货（Mass Arrange Drop-off）】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charset="-122"/>
                <a:cs typeface="思源黑体 CN Medium" panose="020B0600000000000000" charset="-122"/>
              </a:rPr>
              <a:t>单击【批量安排寄货（Mass Arrange Drop-off）】，核对后点击【确定（Confirm）】即可完成批量安排出货。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336" b="5688"/>
          <a:stretch>
            <a:fillRect/>
          </a:stretch>
        </p:blipFill>
        <p:spPr>
          <a:xfrm>
            <a:off x="4095750" y="2523490"/>
            <a:ext cx="4009390" cy="293751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22795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批次出货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42607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【批量安排寄货（Mass Arrange Drop-off）】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charset="-122"/>
                <a:cs typeface="思源黑体 CN Medium" panose="020B0600000000000000" charset="-122"/>
              </a:rPr>
              <a:t>切换至【生成文档（Generate Documents）】批量下载运输文件，选择要批量发货的商品，勾选【运单（Air Waybill）】批量生成运单，同时下载打印发货挑捡表和发货清单，有利于打包。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③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Medium" panose="020B0600000000000000" charset="-122"/>
                <a:cs typeface="思源黑体 CN Medium" panose="020B0600000000000000" charset="-122"/>
              </a:rPr>
              <a:t>将商品按打包要求进行打包，将商品寄往相应的仓库（或等待物流上门取货），仓库收到商品后扫描面单，商品状态会由待出货变为运送中。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3473450" y="3592830"/>
            <a:ext cx="5266690" cy="246507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090295" y="3168015"/>
            <a:ext cx="652843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请在shopee模拟实训平台完成订单发货。</a:t>
            </a:r>
            <a:endParaRPr lang="zh-CN" altLang="en-US" sz="2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了解订单发货流程。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2.了解商品打包和面单粘贴的流程。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629861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能够进行商品打包。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2.能够完成订单发货工作。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87730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399259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A 职业技术学院的学生小吴，作为Shopee平台店铺的运营人员，需要对买家在Shopee平台上购买的商品进行发货处理。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小吴应该怎么处理？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当买家在Shopee平台上发起申请后，订单就进入了待出货状态。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小吴首先要完成商品备货，确保能够发货，然后在Shopee平台上进行发货操作。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620" y="1500505"/>
            <a:ext cx="544004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本任务可以培养跨境物流助理岗位的辅助开展国内直发、海外仓发货能力。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本任务可以培养跨境物流专员的仓储、发货能力。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本任务可以培养跨境电商运营专员岗位的平台使用能力。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423795"/>
            <a:ext cx="584263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本任务适用于《跨境电子商务（730702）》专业—《跨境物流实务》课程。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本任务适用于《跨境电子商务（530702）》专业—《跨境电商运营》课程。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本任务适用于《跨境电子商务（330702）》专业—《跨境物流管理》课程。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447571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本任务有助于《电子商务师五级》职业考试的学习。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7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8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5976620" y="3593465"/>
            <a:ext cx="5842635" cy="3683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暂无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1"/>
            </p:custDataLst>
          </p:nvPr>
        </p:nvSpPr>
        <p:spPr>
          <a:xfrm>
            <a:off x="3434715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>
            <p:custDataLst>
              <p:tags r:id="rId2"/>
            </p:custDataLst>
          </p:nvPr>
        </p:nvSpPr>
        <p:spPr>
          <a:xfrm>
            <a:off x="6108700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4287054" y="2366149"/>
            <a:ext cx="8578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01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6960875" y="2366149"/>
            <a:ext cx="857839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02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5"/>
            </p:custDataLst>
          </p:nvPr>
        </p:nvSpPr>
        <p:spPr>
          <a:xfrm>
            <a:off x="3783254" y="3161283"/>
            <a:ext cx="18654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单个</a:t>
            </a:r>
            <a:endParaRPr lang="zh-CN" altLang="en-US" sz="3000" dirty="0"/>
          </a:p>
          <a:p>
            <a:pPr algn="ctr"/>
            <a:r>
              <a:rPr lang="zh-CN" altLang="en-US" sz="3000" dirty="0"/>
              <a:t>发货</a:t>
            </a:r>
            <a:endParaRPr lang="zh-CN" altLang="en-US" sz="3000" dirty="0"/>
          </a:p>
        </p:txBody>
      </p:sp>
      <p:sp>
        <p:nvSpPr>
          <p:cNvPr id="42" name="文本框 41"/>
          <p:cNvSpPr txBox="1"/>
          <p:nvPr>
            <p:custDataLst>
              <p:tags r:id="rId6"/>
            </p:custDataLst>
          </p:nvPr>
        </p:nvSpPr>
        <p:spPr>
          <a:xfrm>
            <a:off x="6458905" y="3161283"/>
            <a:ext cx="1865437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tx1">
                    <a:lumMod val="100000"/>
                  </a:schemeClr>
                </a:solidFill>
              </a:rPr>
              <a:t>批次</a:t>
            </a:r>
            <a:endParaRPr lang="zh-CN" altLang="en-US" sz="3000" dirty="0">
              <a:solidFill>
                <a:schemeClr val="tx1">
                  <a:lumMod val="100000"/>
                </a:schemeClr>
              </a:solidFill>
            </a:endParaRPr>
          </a:p>
          <a:p>
            <a:pPr algn="ctr"/>
            <a:r>
              <a:rPr lang="zh-CN" altLang="en-US" sz="3000" dirty="0">
                <a:solidFill>
                  <a:schemeClr val="tx1">
                    <a:lumMod val="100000"/>
                  </a:schemeClr>
                </a:solidFill>
              </a:rPr>
              <a:t>出货</a:t>
            </a:r>
            <a:endParaRPr lang="zh-CN" altLang="en-US" sz="3000" dirty="0">
              <a:solidFill>
                <a:schemeClr val="tx1">
                  <a:lumMod val="100000"/>
                </a:schemeClr>
              </a:solidFill>
            </a:endParaRPr>
          </a:p>
        </p:txBody>
      </p:sp>
      <p:grpSp>
        <p:nvGrpSpPr>
          <p:cNvPr id="49" name="组合 48"/>
          <p:cNvGrpSpPr/>
          <p:nvPr>
            <p:custDataLst>
              <p:tags r:id="rId7"/>
            </p:custDataLst>
          </p:nvPr>
        </p:nvGrpSpPr>
        <p:grpSpPr>
          <a:xfrm>
            <a:off x="1418922" y="6115872"/>
            <a:ext cx="1351540" cy="104990"/>
            <a:chOff x="-2077497" y="2055193"/>
            <a:chExt cx="1351540" cy="104990"/>
          </a:xfrm>
        </p:grpSpPr>
        <p:sp>
          <p:nvSpPr>
            <p:cNvPr id="44" name="平行四边形 43"/>
            <p:cNvSpPr/>
            <p:nvPr>
              <p:custDataLst>
                <p:tags r:id="rId8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平行四边形 44"/>
            <p:cNvSpPr/>
            <p:nvPr>
              <p:custDataLst>
                <p:tags r:id="rId9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6" name="平行四边形 45"/>
            <p:cNvSpPr/>
            <p:nvPr>
              <p:custDataLst>
                <p:tags r:id="rId10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7" name="平行四边形 46"/>
            <p:cNvSpPr/>
            <p:nvPr>
              <p:custDataLst>
                <p:tags r:id="rId11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4052749" y="4284405"/>
            <a:ext cx="14458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Individual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shipments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67" name="矩形 66"/>
          <p:cNvSpPr/>
          <p:nvPr>
            <p:custDataLst>
              <p:tags r:id="rId13"/>
            </p:custDataLst>
          </p:nvPr>
        </p:nvSpPr>
        <p:spPr>
          <a:xfrm>
            <a:off x="6731983" y="4284405"/>
            <a:ext cx="1400810" cy="22987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Mass Ship</a:t>
            </a:r>
            <a:endParaRPr lang="en-US" altLang="zh-CN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4126822" y="6115872"/>
            <a:ext cx="1351280" cy="104990"/>
            <a:chOff x="-2077497" y="2055193"/>
            <a:chExt cx="1351540" cy="104990"/>
          </a:xfrm>
        </p:grpSpPr>
        <p:sp>
          <p:nvSpPr>
            <p:cNvPr id="3" name="平行四边形 2"/>
            <p:cNvSpPr/>
            <p:nvPr>
              <p:custDataLst>
                <p:tags r:id="rId1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1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1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1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9"/>
            </p:custDataLst>
          </p:nvPr>
        </p:nvGrpSpPr>
        <p:grpSpPr>
          <a:xfrm>
            <a:off x="6834462" y="6115872"/>
            <a:ext cx="1351280" cy="104990"/>
            <a:chOff x="-2077497" y="2055193"/>
            <a:chExt cx="1351540" cy="104990"/>
          </a:xfrm>
        </p:grpSpPr>
        <p:sp>
          <p:nvSpPr>
            <p:cNvPr id="8" name="平行四边形 7"/>
            <p:cNvSpPr/>
            <p:nvPr>
              <p:custDataLst>
                <p:tags r:id="rId20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21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22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平行四边形 10"/>
            <p:cNvSpPr/>
            <p:nvPr>
              <p:custDataLst>
                <p:tags r:id="rId23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24"/>
            </p:custDataLst>
          </p:nvPr>
        </p:nvGrpSpPr>
        <p:grpSpPr>
          <a:xfrm>
            <a:off x="9542102" y="6116507"/>
            <a:ext cx="1351280" cy="104990"/>
            <a:chOff x="-2077497" y="2055193"/>
            <a:chExt cx="1351540" cy="104990"/>
          </a:xfrm>
        </p:grpSpPr>
        <p:sp>
          <p:nvSpPr>
            <p:cNvPr id="13" name="平行四边形 12"/>
            <p:cNvSpPr/>
            <p:nvPr>
              <p:custDataLst>
                <p:tags r:id="rId2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平行四边形 13"/>
            <p:cNvSpPr/>
            <p:nvPr>
              <p:custDataLst>
                <p:tags r:id="rId2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平行四边形 14"/>
            <p:cNvSpPr/>
            <p:nvPr>
              <p:custDataLst>
                <p:tags r:id="rId2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平行四边形 17"/>
            <p:cNvSpPr/>
            <p:nvPr>
              <p:custDataLst>
                <p:tags r:id="rId2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单个发货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Individual shipments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单个发货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可以在【卖家中心（Seller Centre）】&gt;【我的物流（My Shipment）】&gt;【物流（To Ship）】页面查看订单。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453765" y="2602230"/>
            <a:ext cx="6078855" cy="283400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" name="矩形: 圆角 12"/>
          <p:cNvSpPr/>
          <p:nvPr>
            <p:custDataLst>
              <p:tags r:id="rId6"/>
            </p:custDataLst>
          </p:nvPr>
        </p:nvSpPr>
        <p:spPr>
          <a:xfrm>
            <a:off x="1334135" y="1024890"/>
            <a:ext cx="445389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1454785" y="1134745"/>
            <a:ext cx="4641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1【安排出货（Arrange Shipment）】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单个发货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页面切换至【处理中（To Process）】，单击【安排出货（Arrange Shipment）】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356610" y="2581910"/>
            <a:ext cx="6031230" cy="282130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3" name="矩形: 圆角 12"/>
          <p:cNvSpPr/>
          <p:nvPr>
            <p:custDataLst>
              <p:tags r:id="rId6"/>
            </p:custDataLst>
          </p:nvPr>
        </p:nvSpPr>
        <p:spPr>
          <a:xfrm>
            <a:off x="1334135" y="1024890"/>
            <a:ext cx="445389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454785" y="1134745"/>
            <a:ext cx="464185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1【安排出货（Arrange Shipment）】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3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4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3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4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3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2184</Words>
  <Application>WPS 演示</Application>
  <PresentationFormat>宽屏</PresentationFormat>
  <Paragraphs>210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汉仪雅酷黑 75W</vt:lpstr>
      <vt:lpstr>黑体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225</cp:revision>
  <dcterms:created xsi:type="dcterms:W3CDTF">2024-03-21T07:59:00Z</dcterms:created>
  <dcterms:modified xsi:type="dcterms:W3CDTF">2024-03-27T06:29:29Z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